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"/>
  </p:notesMasterIdLst>
  <p:sldIdLst>
    <p:sldId id="256" r:id="rId2"/>
  </p:sldIdLst>
  <p:sldSz cx="30275213" cy="42803763"/>
  <p:notesSz cx="7559675" cy="10691813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481">
          <p15:clr>
            <a:srgbClr val="A4A3A4"/>
          </p15:clr>
        </p15:guide>
        <p15:guide id="2" pos="9535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31"/>
    <p:restoredTop sz="94632"/>
  </p:normalViewPr>
  <p:slideViewPr>
    <p:cSldViewPr>
      <p:cViewPr>
        <p:scale>
          <a:sx n="50" d="100"/>
          <a:sy n="50" d="100"/>
        </p:scale>
        <p:origin x="-808" y="-3904"/>
      </p:cViewPr>
      <p:guideLst>
        <p:guide orient="horz" pos="13481"/>
        <p:guide pos="9535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4" Type="http://schemas.openxmlformats.org/officeDocument/2006/relationships/presProps" Target="presProps.xml"/><Relationship Id="rId5" Type="http://schemas.openxmlformats.org/officeDocument/2006/relationships/viewProps" Target="viewProps.xml"/><Relationship Id="rId6" Type="http://schemas.openxmlformats.org/officeDocument/2006/relationships/theme" Target="theme/theme1.xml"/><Relationship Id="rId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4281488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81D503-0205-C84D-80C2-CFAD2CCA02A2}" type="datetimeFigureOut">
              <a:rPr lang="en-US" smtClean="0"/>
              <a:t>7/30/17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2503488" y="1336675"/>
            <a:ext cx="2552700" cy="36083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4281488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5CBB92-122C-7448-ADB0-BFDF9B99B72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1652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CBB92-122C-7448-ADB0-BFDF9B99B72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477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1513440" y="1707840"/>
            <a:ext cx="27247320" cy="7147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1513440" y="10015920"/>
            <a:ext cx="27247320" cy="11841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1513440" y="22982760"/>
            <a:ext cx="27247320" cy="11841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1513440" y="1707840"/>
            <a:ext cx="27247320" cy="7147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1513440" y="10015920"/>
            <a:ext cx="13296600" cy="11841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15475320" y="10015920"/>
            <a:ext cx="13296600" cy="11841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15475320" y="22982760"/>
            <a:ext cx="13296600" cy="11841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1513440" y="22982760"/>
            <a:ext cx="13296600" cy="11841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1513440" y="1707840"/>
            <a:ext cx="27247320" cy="7147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1513440" y="10015920"/>
            <a:ext cx="27247320" cy="2482560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1513440" y="10015920"/>
            <a:ext cx="27247320" cy="2482560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7" name="Grafik 36"/>
          <p:cNvPicPr/>
          <p:nvPr/>
        </p:nvPicPr>
        <p:blipFill>
          <a:blip r:embed="rId2"/>
          <a:stretch/>
        </p:blipFill>
        <p:spPr>
          <a:xfrm>
            <a:off x="1513080" y="11558880"/>
            <a:ext cx="27247320" cy="21739680"/>
          </a:xfrm>
          <a:prstGeom prst="rect">
            <a:avLst/>
          </a:prstGeom>
          <a:ln>
            <a:noFill/>
          </a:ln>
        </p:spPr>
      </p:pic>
      <p:pic>
        <p:nvPicPr>
          <p:cNvPr id="38" name="Grafik 37"/>
          <p:cNvPicPr/>
          <p:nvPr/>
        </p:nvPicPr>
        <p:blipFill>
          <a:blip r:embed="rId2"/>
          <a:stretch/>
        </p:blipFill>
        <p:spPr>
          <a:xfrm>
            <a:off x="1513080" y="11558880"/>
            <a:ext cx="27247320" cy="217396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1513440" y="1707840"/>
            <a:ext cx="27247320" cy="7147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1513440" y="10015920"/>
            <a:ext cx="27247320" cy="24825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1513440" y="1707840"/>
            <a:ext cx="27247320" cy="7147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1513440" y="10015920"/>
            <a:ext cx="27247320" cy="2482560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1513440" y="1707840"/>
            <a:ext cx="27247320" cy="7147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1513440" y="10015920"/>
            <a:ext cx="13296600" cy="2482560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15475320" y="10015920"/>
            <a:ext cx="13296600" cy="2482560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1513440" y="1707840"/>
            <a:ext cx="27247320" cy="7147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1513440" y="1707840"/>
            <a:ext cx="27247320" cy="331344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1513440" y="1707840"/>
            <a:ext cx="27247320" cy="7147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1513440" y="10015920"/>
            <a:ext cx="13296600" cy="11841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1513440" y="22982760"/>
            <a:ext cx="13296600" cy="11841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15475320" y="10015920"/>
            <a:ext cx="13296600" cy="2482560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1513440" y="1707840"/>
            <a:ext cx="27247320" cy="7147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1513440" y="10015920"/>
            <a:ext cx="13296600" cy="2482560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15475320" y="10015920"/>
            <a:ext cx="13296600" cy="11841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15475320" y="22982760"/>
            <a:ext cx="13296600" cy="11841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1513440" y="1707840"/>
            <a:ext cx="27247320" cy="7147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1513440" y="10015920"/>
            <a:ext cx="13296600" cy="11841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15475320" y="10015920"/>
            <a:ext cx="13296600" cy="11841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1513440" y="22982760"/>
            <a:ext cx="27247320" cy="11841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3"/>
          <p:cNvPicPr/>
          <p:nvPr/>
        </p:nvPicPr>
        <p:blipFill>
          <a:blip r:embed="rId14"/>
          <a:stretch/>
        </p:blipFill>
        <p:spPr>
          <a:xfrm>
            <a:off x="0" y="0"/>
            <a:ext cx="30299400" cy="12875040"/>
          </a:xfrm>
          <a:prstGeom prst="rect">
            <a:avLst/>
          </a:prstGeom>
          <a:ln w="9360">
            <a:noFill/>
          </a:ln>
        </p:spPr>
      </p:pic>
      <p:sp>
        <p:nvSpPr>
          <p:cNvPr id="6" name="CustomShape 1"/>
          <p:cNvSpPr/>
          <p:nvPr/>
        </p:nvSpPr>
        <p:spPr>
          <a:xfrm>
            <a:off x="36245880" y="14901840"/>
            <a:ext cx="913320" cy="910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CustomShape 2"/>
          <p:cNvSpPr/>
          <p:nvPr/>
        </p:nvSpPr>
        <p:spPr>
          <a:xfrm>
            <a:off x="2519280" y="9129600"/>
            <a:ext cx="13768920" cy="894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de-DE" sz="4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Geneva"/>
              </a:rPr>
              <a:t>Albert-Ludwigs-Universität Freiburg</a:t>
            </a:r>
            <a:endParaRPr lang="de-DE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" name="PlaceHolder 3"/>
          <p:cNvSpPr>
            <a:spLocks noGrp="1"/>
          </p:cNvSpPr>
          <p:nvPr>
            <p:ph type="title"/>
          </p:nvPr>
        </p:nvSpPr>
        <p:spPr>
          <a:xfrm>
            <a:off x="1513440" y="1707840"/>
            <a:ext cx="27247320" cy="7147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de-DE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Format des Titeltextes durch Klicken bearbeiten</a:t>
            </a:r>
          </a:p>
        </p:txBody>
      </p:sp>
      <p:sp>
        <p:nvSpPr>
          <p:cNvPr id="4" name="PlaceHolder 4"/>
          <p:cNvSpPr>
            <a:spLocks noGrp="1"/>
          </p:cNvSpPr>
          <p:nvPr>
            <p:ph type="body"/>
          </p:nvPr>
        </p:nvSpPr>
        <p:spPr>
          <a:xfrm>
            <a:off x="1513440" y="10015920"/>
            <a:ext cx="27247320" cy="2482560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Format des Gliederungstextes durch Klicken bearbeiten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Zweite Gliederungsebene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Dritte Gliederungsebene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Vierte Gliederungsebene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Fünfte Gliederungsebene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Sechste Gliederungsebene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Siebte Gliederungsebene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/>
    <p:bodyStyle/>
    <p:otherStyle/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tiff"/><Relationship Id="rId7" Type="http://schemas.openxmlformats.org/officeDocument/2006/relationships/image" Target="../media/image7.tiff"/><Relationship Id="rId8" Type="http://schemas.openxmlformats.org/officeDocument/2006/relationships/image" Target="../media/image8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ildplatzhalter 7" descr="suit.jpg"/>
          <p:cNvPicPr>
            <a:picLocks noChangeAspect="1"/>
          </p:cNvPicPr>
          <p:nvPr/>
        </p:nvPicPr>
        <p:blipFill>
          <a:blip r:embed="rId3">
            <a:lum bright="70000" contrast="-80000"/>
          </a:blip>
          <a:srcRect t="2906" b="2906"/>
          <a:stretch>
            <a:fillRect/>
          </a:stretch>
        </p:blipFill>
        <p:spPr>
          <a:xfrm>
            <a:off x="0" y="10312400"/>
            <a:ext cx="25004713" cy="32491363"/>
          </a:xfrm>
          <a:prstGeom prst="rect">
            <a:avLst/>
          </a:prstGeom>
        </p:spPr>
      </p:pic>
      <p:sp>
        <p:nvSpPr>
          <p:cNvPr id="40" name="CustomShape 1"/>
          <p:cNvSpPr/>
          <p:nvPr/>
        </p:nvSpPr>
        <p:spPr>
          <a:xfrm>
            <a:off x="2517840" y="1714680"/>
            <a:ext cx="18326520" cy="566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de-DE" sz="16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Geneva"/>
              </a:rPr>
              <a:t>Smart dancing suit</a:t>
            </a:r>
            <a:endParaRPr lang="de-DE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" name="CustomShape 2"/>
          <p:cNvSpPr/>
          <p:nvPr/>
        </p:nvSpPr>
        <p:spPr>
          <a:xfrm>
            <a:off x="921444" y="10900495"/>
            <a:ext cx="11144328" cy="3114696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343080" indent="-342000">
              <a:lnSpc>
                <a:spcPct val="100000"/>
              </a:lnSpc>
            </a:pPr>
            <a:r>
              <a:rPr lang="en-US" sz="5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Making music visible</a:t>
            </a: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lang="en-US" sz="36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 pitchFamily="34" charset="0"/>
              <a:cs typeface="Calibri" pitchFamily="34" charset="0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The sound of the environment is measured by a microphone</a:t>
            </a: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LEDs react to the environment sound</a:t>
            </a: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Intelligent music recognition by applying Fourier transform to the sound measurements</a:t>
            </a: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Displaying of the music spectrum on the chest</a:t>
            </a: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lang="en-US" sz="36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 pitchFamily="34" charset="0"/>
              <a:cs typeface="Calibri" pitchFamily="34" charset="0"/>
            </a:endParaRPr>
          </a:p>
          <a:p>
            <a:pPr marL="343080" indent="-342000"/>
            <a:r>
              <a:rPr lang="en-US" sz="5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Reacting to movements</a:t>
            </a:r>
            <a:endParaRPr lang="en-US" sz="54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lang="en-US" sz="36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 pitchFamily="34" charset="0"/>
              <a:cs typeface="Calibri" pitchFamily="34" charset="0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Body movements are detected by IMUs mounted on hands and feet</a:t>
            </a: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LEDs react to the movements measured by the IMUs</a:t>
            </a: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lang="en-US" sz="36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 pitchFamily="34" charset="0"/>
              <a:cs typeface="Calibri" pitchFamily="34" charset="0"/>
            </a:endParaRPr>
          </a:p>
          <a:p>
            <a:pPr marL="343080" indent="-342000"/>
            <a:r>
              <a:rPr lang="en-US" sz="5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Creating an audiovisual performance</a:t>
            </a: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lang="en-US" sz="36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 pitchFamily="34" charset="0"/>
              <a:cs typeface="Calibri" pitchFamily="34" charset="0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LEDs change their colors and blinking patterns according to the music and the movements of the wearer</a:t>
            </a:r>
          </a:p>
          <a:p>
            <a:pPr marL="343080" indent="-342000">
              <a:buClr>
                <a:srgbClr val="000000"/>
              </a:buClr>
              <a:buFont typeface="Arial"/>
              <a:buChar char="•"/>
            </a:pPr>
            <a:r>
              <a:rPr lang="en-US" sz="3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ea typeface="Geneva"/>
                <a:cs typeface="Calibri" pitchFamily="34" charset="0"/>
              </a:rPr>
              <a:t>Suit behavior can be configured via android app</a:t>
            </a:r>
            <a:endParaRPr lang="en-US" sz="36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 pitchFamily="34" charset="0"/>
              <a:cs typeface="Calibri" pitchFamily="34" charset="0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6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ea typeface="Geneva"/>
                <a:cs typeface="Calibri" pitchFamily="34" charset="0"/>
              </a:rPr>
              <a:t>Sensor measurements allow generating an LED light show on the fly </a:t>
            </a: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ea typeface="Geneva"/>
                <a:cs typeface="Calibri" pitchFamily="34" charset="0"/>
              </a:rPr>
              <a:t>Adapting the light show to the dancing moves and music </a:t>
            </a:r>
            <a:r>
              <a:rPr lang="en-US" sz="36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ea typeface="Geneva"/>
                <a:cs typeface="Calibri" pitchFamily="34" charset="0"/>
              </a:rPr>
              <a:t>instead of dancing a predefined choreography is what makes the suit “smart”</a:t>
            </a: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lang="en-US" sz="36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 pitchFamily="34" charset="0"/>
              <a:cs typeface="Calibri" pitchFamily="34" charset="0"/>
            </a:endParaRPr>
          </a:p>
          <a:p>
            <a:pPr marL="343080" indent="-342000"/>
            <a:r>
              <a:rPr lang="en-US" sz="5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Hardware </a:t>
            </a:r>
            <a:r>
              <a:rPr lang="en-US" sz="54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achitecture</a:t>
            </a:r>
            <a:endParaRPr lang="en-US" sz="54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 pitchFamily="18" charset="0"/>
              <a:cs typeface="Times New Roman" pitchFamily="18" charset="0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lang="en-US" sz="36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 pitchFamily="34" charset="0"/>
              <a:cs typeface="Calibri" pitchFamily="34" charset="0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lang="en-US" sz="36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 pitchFamily="34" charset="0"/>
              <a:cs typeface="Calibri" pitchFamily="34" charset="0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lang="en-US" sz="36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 pitchFamily="34" charset="0"/>
              <a:cs typeface="Calibri" pitchFamily="34" charset="0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lang="en-US" sz="36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 pitchFamily="34" charset="0"/>
              <a:cs typeface="Calibri" pitchFamily="34" charset="0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lang="en-US" sz="36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 pitchFamily="34" charset="0"/>
              <a:cs typeface="Calibri" pitchFamily="34" charset="0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lang="en-US" sz="36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 pitchFamily="34" charset="0"/>
              <a:cs typeface="Calibri" pitchFamily="34" charset="0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lang="en-US" sz="36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 pitchFamily="34" charset="0"/>
              <a:cs typeface="Calibri" pitchFamily="34" charset="0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lang="en-US" sz="36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 pitchFamily="34" charset="0"/>
              <a:cs typeface="Calibri" pitchFamily="34" charset="0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lang="en-US" sz="36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 pitchFamily="34" charset="0"/>
              <a:cs typeface="Calibri" pitchFamily="34" charset="0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lang="en-US" sz="36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 pitchFamily="34" charset="0"/>
              <a:cs typeface="Calibri" pitchFamily="34" charset="0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lang="en-US" sz="36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 pitchFamily="34" charset="0"/>
              <a:cs typeface="Calibri" pitchFamily="34" charset="0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</a:pPr>
            <a:endParaRPr lang="en-US" sz="36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 pitchFamily="34" charset="0"/>
              <a:cs typeface="Calibri" pitchFamily="34" charset="0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</a:pPr>
            <a:endParaRPr lang="en-US" sz="36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 pitchFamily="34" charset="0"/>
              <a:cs typeface="Calibri" pitchFamily="34" charset="0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</a:pPr>
            <a:endParaRPr lang="en-US" sz="36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 pitchFamily="34" charset="0"/>
              <a:cs typeface="Calibri" pitchFamily="34" charset="0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STM32F411E discovery board with breadboard shield as </a:t>
            </a:r>
            <a:r>
              <a:rPr lang="en-US" sz="36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mainboard</a:t>
            </a:r>
            <a:endParaRPr lang="en-US" sz="36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 pitchFamily="34" charset="0"/>
              <a:cs typeface="Calibri" pitchFamily="34" charset="0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Individually addressable WS2812 RGB LEDs on arms, legs and the chest</a:t>
            </a: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10 x 10 LED display on the chest</a:t>
            </a: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Sound detection with </a:t>
            </a:r>
            <a:r>
              <a:rPr lang="en-US" sz="36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Adafruit</a:t>
            </a:r>
            <a:r>
              <a:rPr lang="en-US" sz="3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 MAX9814 microphone module</a:t>
            </a: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Communication with an android app via </a:t>
            </a:r>
            <a:r>
              <a:rPr lang="en-US" sz="36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DFRobot</a:t>
            </a:r>
            <a:r>
              <a:rPr lang="en-US" sz="3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 serial Bluetooth module</a:t>
            </a:r>
          </a:p>
          <a:p>
            <a:pPr marL="343080" indent="-342720">
              <a:buClr>
                <a:srgbClr val="000000"/>
              </a:buClr>
              <a:buFont typeface="Arial"/>
              <a:buChar char="•"/>
            </a:pPr>
            <a:r>
              <a:rPr lang="en-US" sz="3600" dirty="0" smtClean="0">
                <a:latin typeface="Calibri" charset="0"/>
                <a:ea typeface="Calibri" charset="0"/>
                <a:cs typeface="Calibri" charset="0"/>
              </a:rPr>
              <a:t>Bluetooth module uses UART interface  to communicate with the microcontroller</a:t>
            </a:r>
          </a:p>
          <a:p>
            <a:pPr marL="343080" indent="-342720">
              <a:buClr>
                <a:srgbClr val="000000"/>
              </a:buClr>
              <a:buFont typeface="Arial"/>
              <a:buChar char="•"/>
            </a:pPr>
            <a:r>
              <a:rPr lang="en-US" sz="3600" dirty="0" smtClean="0">
                <a:latin typeface="Calibri" charset="0"/>
                <a:ea typeface="Calibri" charset="0"/>
                <a:cs typeface="Calibri" charset="0"/>
              </a:rPr>
              <a:t>Sensor modules on hands and feet for motion detection</a:t>
            </a:r>
          </a:p>
          <a:p>
            <a:pPr marL="343080" indent="-342720">
              <a:buClr>
                <a:srgbClr val="000000"/>
              </a:buClr>
              <a:buFont typeface="Arial"/>
              <a:buChar char="•"/>
            </a:pPr>
            <a:endParaRPr lang="en-US" sz="3600" dirty="0" smtClean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42" name="CustomShape 3"/>
          <p:cNvSpPr/>
          <p:nvPr/>
        </p:nvSpPr>
        <p:spPr>
          <a:xfrm>
            <a:off x="778568" y="33189151"/>
            <a:ext cx="11501518" cy="13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343080" indent="-342000" algn="ctr">
              <a:lnSpc>
                <a:spcPct val="100000"/>
              </a:lnSpc>
            </a:pPr>
            <a:r>
              <a:rPr lang="en-US" sz="36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Schematic setup of the system</a:t>
            </a:r>
            <a:endParaRPr lang="en-US" sz="3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3" name="Grafik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984" y="27474110"/>
            <a:ext cx="11616540" cy="5509221"/>
          </a:xfrm>
          <a:prstGeom prst="rect">
            <a:avLst/>
          </a:prstGeom>
          <a:ln>
            <a:noFill/>
          </a:ln>
        </p:spPr>
      </p:pic>
      <p:sp>
        <p:nvSpPr>
          <p:cNvPr id="11" name="CustomShape 2"/>
          <p:cNvSpPr/>
          <p:nvPr/>
        </p:nvSpPr>
        <p:spPr>
          <a:xfrm>
            <a:off x="13780284" y="10900495"/>
            <a:ext cx="10858576" cy="3114696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343080" indent="-342000">
              <a:lnSpc>
                <a:spcPct val="100000"/>
              </a:lnSpc>
            </a:pPr>
            <a:r>
              <a:rPr lang="en-US" sz="5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Sensor module</a:t>
            </a: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lang="en-US" sz="36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 pitchFamily="34" charset="0"/>
              <a:cs typeface="Calibri" pitchFamily="34" charset="0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lang="en-US" sz="36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 pitchFamily="34" charset="0"/>
              <a:cs typeface="Calibri" pitchFamily="34" charset="0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lang="en-US" sz="36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 pitchFamily="34" charset="0"/>
              <a:cs typeface="Calibri" pitchFamily="34" charset="0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lang="en-US" sz="36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 pitchFamily="34" charset="0"/>
              <a:cs typeface="Calibri" pitchFamily="34" charset="0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lang="en-US" sz="36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 pitchFamily="34" charset="0"/>
              <a:cs typeface="Calibri" pitchFamily="34" charset="0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lang="en-US" sz="36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 pitchFamily="34" charset="0"/>
              <a:cs typeface="Calibri" pitchFamily="34" charset="0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lang="en-US" sz="36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 pitchFamily="34" charset="0"/>
              <a:cs typeface="Calibri" pitchFamily="34" charset="0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lang="en-US" sz="36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 pitchFamily="34" charset="0"/>
              <a:cs typeface="Calibri" pitchFamily="34" charset="0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lang="en-US" sz="36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 pitchFamily="34" charset="0"/>
              <a:cs typeface="Calibri" pitchFamily="34" charset="0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lang="en-US" sz="36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 pitchFamily="34" charset="0"/>
              <a:cs typeface="Calibri" pitchFamily="34" charset="0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lang="en-US" sz="36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 pitchFamily="34" charset="0"/>
              <a:cs typeface="Calibri" pitchFamily="34" charset="0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</a:pPr>
            <a:endParaRPr lang="en-US" sz="36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 pitchFamily="34" charset="0"/>
              <a:cs typeface="Calibri" pitchFamily="34" charset="0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6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Arduino</a:t>
            </a:r>
            <a:r>
              <a:rPr lang="en-US" sz="3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 compatible custom sensor board hardware</a:t>
            </a:r>
          </a:p>
          <a:p>
            <a:pPr marL="343080" indent="-342000">
              <a:buClr>
                <a:srgbClr val="000000"/>
              </a:buClr>
              <a:buFont typeface="Arial"/>
              <a:buChar char="•"/>
            </a:pPr>
            <a:r>
              <a:rPr lang="en-US" sz="3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The IMUs on each sensor board perform 6-axis sensor fusion</a:t>
            </a: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Yaw, pitch, roll and 3-axis acceleration data of each sensor board gets sent to the </a:t>
            </a:r>
            <a:r>
              <a:rPr lang="en-US" sz="36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mainboard</a:t>
            </a:r>
            <a:r>
              <a:rPr lang="en-US" sz="3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 over an RS485 based master-slave bus</a:t>
            </a: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lang="en-US" sz="36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  <a:ea typeface="DejaVu Sans"/>
            </a:endParaRPr>
          </a:p>
          <a:p>
            <a:pPr marL="343080" indent="-342000">
              <a:lnSpc>
                <a:spcPct val="100000"/>
              </a:lnSpc>
            </a:pPr>
            <a:r>
              <a:rPr lang="en-US" sz="5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Android app</a:t>
            </a: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lang="en-US" sz="36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 pitchFamily="34" charset="0"/>
              <a:cs typeface="Calibri" pitchFamily="34" charset="0"/>
            </a:endParaRPr>
          </a:p>
          <a:p>
            <a:pPr marL="343080" indent="-342720">
              <a:buClr>
                <a:srgbClr val="000000"/>
              </a:buClr>
              <a:buFont typeface="Arial"/>
              <a:buChar char="•"/>
            </a:pPr>
            <a:r>
              <a:rPr lang="en-US" sz="3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charset="0"/>
                <a:ea typeface="Calibri" charset="0"/>
                <a:cs typeface="Calibri" charset="0"/>
              </a:rPr>
              <a:t>User can select features for body parts</a:t>
            </a:r>
          </a:p>
          <a:p>
            <a:pPr marL="800280" lvl="1" indent="-342720">
              <a:buClr>
                <a:srgbClr val="000000"/>
              </a:buClr>
              <a:buFont typeface="Arial"/>
              <a:buChar char="•"/>
            </a:pPr>
            <a:r>
              <a:rPr lang="en-US" sz="3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charset="0"/>
                <a:ea typeface="Calibri" charset="0"/>
                <a:cs typeface="Calibri" charset="0"/>
              </a:rPr>
              <a:t>Colors of the LED</a:t>
            </a:r>
          </a:p>
          <a:p>
            <a:pPr marL="800280" lvl="1" indent="-342720">
              <a:buClr>
                <a:srgbClr val="000000"/>
              </a:buClr>
              <a:buFont typeface="Arial"/>
              <a:buChar char="•"/>
            </a:pPr>
            <a:r>
              <a:rPr lang="en-US" sz="3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charset="0"/>
                <a:ea typeface="Calibri" charset="0"/>
                <a:cs typeface="Calibri" charset="0"/>
              </a:rPr>
              <a:t>Colors for the color fade function</a:t>
            </a:r>
          </a:p>
          <a:p>
            <a:pPr marL="800280" lvl="1" indent="-342720">
              <a:buClr>
                <a:srgbClr val="000000"/>
              </a:buClr>
              <a:buFont typeface="Arial"/>
              <a:buChar char="•"/>
            </a:pPr>
            <a:r>
              <a:rPr lang="en-US" sz="3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charset="0"/>
                <a:ea typeface="Calibri" charset="0"/>
                <a:cs typeface="Calibri" charset="0"/>
              </a:rPr>
              <a:t>Display music spectrum</a:t>
            </a:r>
          </a:p>
          <a:p>
            <a:pPr marL="343080" indent="-342720">
              <a:buClr>
                <a:srgbClr val="000000"/>
              </a:buClr>
              <a:buFont typeface="Arial"/>
              <a:buChar char="•"/>
            </a:pPr>
            <a:r>
              <a:rPr lang="en-US" sz="3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charset="0"/>
                <a:ea typeface="Calibri" charset="0"/>
                <a:cs typeface="Calibri" charset="0"/>
              </a:rPr>
              <a:t>Choose the blinking pattern of the suit</a:t>
            </a:r>
          </a:p>
          <a:p>
            <a:pPr marL="800280" lvl="1" indent="-342720">
              <a:buClr>
                <a:srgbClr val="000000"/>
              </a:buClr>
              <a:buFont typeface="Arial"/>
              <a:buChar char="•"/>
            </a:pPr>
            <a:r>
              <a:rPr lang="en-US" sz="3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charset="0"/>
                <a:ea typeface="Calibri" charset="0"/>
                <a:cs typeface="Calibri" charset="0"/>
              </a:rPr>
              <a:t> Always on</a:t>
            </a:r>
          </a:p>
          <a:p>
            <a:pPr marL="800280" lvl="1" indent="-342720">
              <a:buClr>
                <a:srgbClr val="000000"/>
              </a:buClr>
              <a:buFont typeface="Arial"/>
              <a:buChar char="•"/>
            </a:pPr>
            <a:r>
              <a:rPr lang="en-US" sz="3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charset="0"/>
                <a:ea typeface="Calibri" charset="0"/>
                <a:cs typeface="Calibri" charset="0"/>
              </a:rPr>
              <a:t>Stroboscope</a:t>
            </a:r>
          </a:p>
          <a:p>
            <a:pPr marL="800280" lvl="1" indent="-342720">
              <a:buClr>
                <a:srgbClr val="000000"/>
              </a:buClr>
              <a:buFont typeface="Arial"/>
              <a:buChar char="•"/>
            </a:pPr>
            <a:r>
              <a:rPr lang="en-US" sz="3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charset="0"/>
                <a:ea typeface="Calibri" charset="0"/>
                <a:cs typeface="Calibri" charset="0"/>
              </a:rPr>
              <a:t>Motion detection</a:t>
            </a:r>
          </a:p>
          <a:p>
            <a:pPr marL="343080" indent="-342000"/>
            <a:endParaRPr lang="en-US" sz="36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49" name="CustomShape 9"/>
          <p:cNvSpPr/>
          <p:nvPr/>
        </p:nvSpPr>
        <p:spPr>
          <a:xfrm>
            <a:off x="15351920" y="17258477"/>
            <a:ext cx="6666058" cy="150019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343080" indent="-342000" algn="ctr">
              <a:lnSpc>
                <a:spcPct val="100000"/>
              </a:lnSpc>
            </a:pPr>
            <a:r>
              <a:rPr lang="en-US" sz="36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Sensor board</a:t>
            </a:r>
            <a:endParaRPr lang="en-US" sz="3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" name="CustomShape 12"/>
          <p:cNvSpPr/>
          <p:nvPr/>
        </p:nvSpPr>
        <p:spPr>
          <a:xfrm>
            <a:off x="14566102" y="40866365"/>
            <a:ext cx="9286940" cy="89060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343080" indent="-342000" algn="ctr">
              <a:lnSpc>
                <a:spcPct val="100000"/>
              </a:lnSpc>
            </a:pPr>
            <a:r>
              <a:rPr lang="en-US" sz="3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Design of the app menus</a:t>
            </a:r>
            <a:endParaRPr lang="en-US" sz="3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4" name="Grafik 5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566102" y="12257817"/>
            <a:ext cx="7572428" cy="4909331"/>
          </a:xfrm>
          <a:prstGeom prst="rect">
            <a:avLst/>
          </a:prstGeom>
          <a:noFill/>
          <a:ln>
            <a:noFill/>
          </a:ln>
          <a:scene3d>
            <a:camera prst="orthographicFront">
              <a:rot lat="0" lon="120000" rev="0"/>
            </a:camera>
            <a:lightRig rig="threePt" dir="t"/>
          </a:scene3d>
        </p:spPr>
      </p:pic>
      <p:pic>
        <p:nvPicPr>
          <p:cNvPr id="3" name="Bild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84532" y="28478330"/>
            <a:ext cx="6860868" cy="11423515"/>
          </a:xfrm>
          <a:prstGeom prst="rect">
            <a:avLst/>
          </a:prstGeom>
        </p:spPr>
      </p:pic>
      <p:pic>
        <p:nvPicPr>
          <p:cNvPr id="13" name="Bild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349846" y="27440399"/>
            <a:ext cx="4422734" cy="7643773"/>
          </a:xfrm>
          <a:prstGeom prst="rect">
            <a:avLst/>
          </a:prstGeom>
        </p:spPr>
      </p:pic>
      <p:pic>
        <p:nvPicPr>
          <p:cNvPr id="14" name="Bild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040020" y="34935217"/>
            <a:ext cx="3608679" cy="446548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smartDancingSuitPoster</Template>
  <TotalTime>0</TotalTime>
  <Words>284</Words>
  <Application>Microsoft Macintosh PowerPoint</Application>
  <PresentationFormat>Benutzerdefiniert</PresentationFormat>
  <Paragraphs>73</Paragraphs>
  <Slides>1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</vt:i4>
      </vt:variant>
    </vt:vector>
  </HeadingPairs>
  <TitlesOfParts>
    <vt:vector size="9" baseType="lpstr">
      <vt:lpstr>Arial</vt:lpstr>
      <vt:lpstr>Calibri</vt:lpstr>
      <vt:lpstr>DejaVu Sans</vt:lpstr>
      <vt:lpstr>Geneva</vt:lpstr>
      <vt:lpstr>Symbol</vt:lpstr>
      <vt:lpstr>Times New Roman</vt:lpstr>
      <vt:lpstr>Wingdings</vt:lpstr>
      <vt:lpstr>Office Theme</vt:lpstr>
      <vt:lpstr>PowerPoint-Präsentation</vt:lpstr>
    </vt:vector>
  </TitlesOfParts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subject/>
  <dc:creator>kekse</dc:creator>
  <dc:description/>
  <cp:lastModifiedBy>Eric Schmid</cp:lastModifiedBy>
  <cp:revision>47</cp:revision>
  <cp:lastPrinted>2009-07-17T10:14:46Z</cp:lastPrinted>
  <dcterms:created xsi:type="dcterms:W3CDTF">2017-07-23T16:33:04Z</dcterms:created>
  <dcterms:modified xsi:type="dcterms:W3CDTF">2017-07-30T16:42:45Z</dcterms:modified>
  <dc:language>de-DE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12.0000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Benutzerdefiniert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1</vt:i4>
  </property>
</Properties>
</file>